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5"/>
  </p:notesMasterIdLst>
  <p:sldIdLst>
    <p:sldId id="256" r:id="rId5"/>
    <p:sldId id="26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ake wachter" userId="6edd3391725755fa" providerId="LiveId" clId="{339EE410-6099-4F59-9C47-CEC236A943FE}"/>
    <pc:docChg chg="custSel addSld modSld">
      <pc:chgData name="blake wachter" userId="6edd3391725755fa" providerId="LiveId" clId="{339EE410-6099-4F59-9C47-CEC236A943FE}" dt="2023-08-24T13:25:08.720" v="16" actId="26606"/>
      <pc:docMkLst>
        <pc:docMk/>
      </pc:docMkLst>
      <pc:sldChg chg="addSp modSp new mod setBg setClrOvrMap">
        <pc:chgData name="blake wachter" userId="6edd3391725755fa" providerId="LiveId" clId="{339EE410-6099-4F59-9C47-CEC236A943FE}" dt="2023-08-24T13:25:08.720" v="16" actId="26606"/>
        <pc:sldMkLst>
          <pc:docMk/>
          <pc:sldMk cId="136036877" sldId="265"/>
        </pc:sldMkLst>
        <pc:spChg chg="mod">
          <ac:chgData name="blake wachter" userId="6edd3391725755fa" providerId="LiveId" clId="{339EE410-6099-4F59-9C47-CEC236A943FE}" dt="2023-08-24T13:25:08.720" v="16" actId="26606"/>
          <ac:spMkLst>
            <pc:docMk/>
            <pc:sldMk cId="136036877" sldId="265"/>
            <ac:spMk id="2" creationId="{23EAAC17-FE31-6ED3-B76F-001627C181CB}"/>
          </ac:spMkLst>
        </pc:spChg>
        <pc:spChg chg="mod">
          <ac:chgData name="blake wachter" userId="6edd3391725755fa" providerId="LiveId" clId="{339EE410-6099-4F59-9C47-CEC236A943FE}" dt="2023-08-24T13:25:08.720" v="16" actId="26606"/>
          <ac:spMkLst>
            <pc:docMk/>
            <pc:sldMk cId="136036877" sldId="265"/>
            <ac:spMk id="3" creationId="{3C3B7B72-6141-C394-9435-012C9608F440}"/>
          </ac:spMkLst>
        </pc:spChg>
        <pc:spChg chg="add">
          <ac:chgData name="blake wachter" userId="6edd3391725755fa" providerId="LiveId" clId="{339EE410-6099-4F59-9C47-CEC236A943FE}" dt="2023-08-24T13:25:08.720" v="16" actId="26606"/>
          <ac:spMkLst>
            <pc:docMk/>
            <pc:sldMk cId="136036877" sldId="265"/>
            <ac:spMk id="8" creationId="{26A3F16E-CC60-4737-8CBB-9568A351D30B}"/>
          </ac:spMkLst>
        </pc:spChg>
        <pc:spChg chg="add">
          <ac:chgData name="blake wachter" userId="6edd3391725755fa" providerId="LiveId" clId="{339EE410-6099-4F59-9C47-CEC236A943FE}" dt="2023-08-24T13:25:08.720" v="16" actId="26606"/>
          <ac:spMkLst>
            <pc:docMk/>
            <pc:sldMk cId="136036877" sldId="265"/>
            <ac:spMk id="10" creationId="{C0DABE73-66EA-42B0-AB0A-9FB1C0AD7AEB}"/>
          </ac:spMkLst>
        </pc:spChg>
        <pc:picChg chg="add">
          <ac:chgData name="blake wachter" userId="6edd3391725755fa" providerId="LiveId" clId="{339EE410-6099-4F59-9C47-CEC236A943FE}" dt="2023-08-24T13:25:08.720" v="16" actId="26606"/>
          <ac:picMkLst>
            <pc:docMk/>
            <pc:sldMk cId="136036877" sldId="265"/>
            <ac:picMk id="12" creationId="{1E4917B9-5D95-4999-9E13-3568EDD4234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8/23/2023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750590-9F9A-443B-9295-A3931D8194B1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anchor="ctr">
            <a:normAutofit/>
          </a:bodyPr>
          <a:lstStyle/>
          <a:p>
            <a:pPr algn="r"/>
            <a:r>
              <a:rPr lang="en-US" sz="5400" dirty="0"/>
              <a:t>A Clinical Inspection of Heart Failure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</p:spPr>
        <p:txBody>
          <a:bodyPr anchor="ctr">
            <a:normAutofit/>
          </a:bodyPr>
          <a:lstStyle/>
          <a:p>
            <a:r>
              <a:rPr lang="en-US" dirty="0"/>
              <a:t>Blake Wachter, MD, PhD</a:t>
            </a:r>
          </a:p>
          <a:p>
            <a:r>
              <a:rPr lang="en-US" dirty="0"/>
              <a:t>August 24, 2023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47A46-9475-970D-3BCE-C92794E36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every one can get advanced therapies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C8FA3-731F-BF53-B326-863BAA24D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Advanced therapies:   LVAD , Heart Transplant </a:t>
            </a:r>
          </a:p>
          <a:p>
            <a:r>
              <a:rPr lang="en-US" dirty="0"/>
              <a:t>Things we consider: </a:t>
            </a:r>
          </a:p>
          <a:p>
            <a:pPr lvl="1"/>
            <a:r>
              <a:rPr lang="en-US" dirty="0"/>
              <a:t>How sick, if inotropic </a:t>
            </a:r>
            <a:r>
              <a:rPr lang="en-US" dirty="0" err="1"/>
              <a:t>dependant</a:t>
            </a:r>
            <a:endParaRPr lang="en-US" dirty="0"/>
          </a:p>
          <a:p>
            <a:pPr lvl="1"/>
            <a:r>
              <a:rPr lang="en-US" dirty="0"/>
              <a:t>Compliance</a:t>
            </a:r>
          </a:p>
          <a:p>
            <a:pPr lvl="1"/>
            <a:r>
              <a:rPr lang="en-US" dirty="0"/>
              <a:t>Social support </a:t>
            </a:r>
          </a:p>
          <a:p>
            <a:pPr lvl="1"/>
            <a:r>
              <a:rPr lang="en-US" dirty="0"/>
              <a:t>Psych</a:t>
            </a:r>
          </a:p>
          <a:p>
            <a:pPr lvl="1"/>
            <a:r>
              <a:rPr lang="en-US" dirty="0"/>
              <a:t>Financial situation (insurance)</a:t>
            </a:r>
          </a:p>
          <a:p>
            <a:pPr lvl="1"/>
            <a:r>
              <a:rPr lang="en-US" dirty="0"/>
              <a:t>No drugs, ETOH for at least 6 to 12 months (drug test confirmed)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656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EAAC17-FE31-6ED3-B76F-001627C18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B7B72-6141-C394-9435-012C9608F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r>
              <a:rPr lang="en-US" sz="2000"/>
              <a:t>No Disclosures </a:t>
            </a:r>
          </a:p>
        </p:txBody>
      </p:sp>
    </p:spTree>
    <p:extLst>
      <p:ext uri="{BB962C8B-B14F-4D97-AF65-F5344CB8AC3E}">
        <p14:creationId xmlns:p14="http://schemas.microsoft.com/office/powerpoint/2010/main" val="136036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Recognizing the Sick hf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Shortness of breath, worse with laying down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Edema (but not always in legs – may be in the belly – firm)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Grey color / ashen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Lethargic or confused somewhat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Cool to touch extremities (not hands and feet)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Decreased cap refill, cyanosis, mottling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Abdominal pain, decreased appetite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Labs: renal failure, severely elevated LFTs, elevated </a:t>
            </a:r>
            <a:r>
              <a:rPr lang="en-US" sz="2000" dirty="0" err="1"/>
              <a:t>Tbili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Low blood pressure,  high heart rate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45054-03D1-36C1-F821-C0D1995B8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1D782-5C5F-73B8-EC59-C60A004D4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Only Mostly Dead? The Evolving Ethics of Evaluating Death ...">
            <a:extLst>
              <a:ext uri="{FF2B5EF4-FFF2-40B4-BE49-F238E27FC236}">
                <a16:creationId xmlns:a16="http://schemas.microsoft.com/office/drawing/2014/main" id="{D8A3481B-92A1-ABE9-BA93-1FEE74512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680" y="908305"/>
            <a:ext cx="7437119" cy="594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677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24AAE-C491-2DB1-A7C1-1003ECDE6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love 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967D7-3C52-D28F-6C61-6D0AF7320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16 Romantic Princess Bride Quotes For Your Vows">
            <a:extLst>
              <a:ext uri="{FF2B5EF4-FFF2-40B4-BE49-F238E27FC236}">
                <a16:creationId xmlns:a16="http://schemas.microsoft.com/office/drawing/2014/main" id="{57113314-3688-AD51-6D4C-DC5B70D94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20" y="2194560"/>
            <a:ext cx="5242560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17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31E946-0966-5AE0-877F-E78A0C016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r>
              <a:rPr lang="en-US" dirty="0"/>
              <a:t>First thing, depuff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C4A7A-67E1-0D24-6A29-40019C71E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err="1"/>
              <a:t>Diurese</a:t>
            </a:r>
            <a:r>
              <a:rPr lang="en-US" sz="2000" dirty="0"/>
              <a:t>!   Aggressively,  at least 2 – 2.5 x the home amount in IV form. </a:t>
            </a:r>
          </a:p>
          <a:p>
            <a:r>
              <a:rPr lang="en-US" sz="2000" dirty="0"/>
              <a:t>No real difference in outcomes if pushes vs </a:t>
            </a:r>
            <a:r>
              <a:rPr lang="en-US" sz="2000" dirty="0" err="1"/>
              <a:t>gtt</a:t>
            </a:r>
            <a:r>
              <a:rPr lang="en-US" sz="2000" dirty="0"/>
              <a:t> (some respond better to one or the other)</a:t>
            </a:r>
          </a:p>
          <a:p>
            <a:r>
              <a:rPr lang="en-US" sz="2000" dirty="0"/>
              <a:t>Kidney function and LFTs should improve with good UOP (negative 1 to 10 liters off depending on patient)</a:t>
            </a:r>
          </a:p>
          <a:p>
            <a:r>
              <a:rPr lang="en-US" sz="2000" dirty="0"/>
              <a:t>Blood pressure should improve</a:t>
            </a:r>
          </a:p>
          <a:p>
            <a:r>
              <a:rPr lang="en-US" sz="2000" dirty="0"/>
              <a:t>HR should come down</a:t>
            </a:r>
          </a:p>
          <a:p>
            <a:r>
              <a:rPr lang="en-US" sz="2000" dirty="0"/>
              <a:t>Patient should dramatically feel better</a:t>
            </a:r>
          </a:p>
          <a:p>
            <a:r>
              <a:rPr lang="en-US" sz="2000" dirty="0"/>
              <a:t>WATCH POTASSIUM (keep around 4.0)</a:t>
            </a:r>
          </a:p>
          <a:p>
            <a:r>
              <a:rPr lang="en-US" sz="2000" dirty="0"/>
              <a:t>WATCH MAGNESIUM (keep above 2.0)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2317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ECDA1F-977F-40AF-840D-D05BB091D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9FECD2-89B7-4AC3-8D54-9733D60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54C189-4A4C-4899-9585-5281DA20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84364A-BC55-E6DA-207C-D84A47E21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153" y="764373"/>
            <a:ext cx="9320048" cy="12930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Second, don’t panic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CBE2A-DA43-CC16-5016-CB8E5F60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43200"/>
            <a:ext cx="10820400" cy="34754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Sometimes we need inotropic agents </a:t>
            </a:r>
          </a:p>
          <a:p>
            <a:pPr lvl="1"/>
            <a:r>
              <a:rPr lang="en-US" dirty="0"/>
              <a:t>Need PICC Line or central line </a:t>
            </a:r>
          </a:p>
          <a:p>
            <a:pPr lvl="1"/>
            <a:r>
              <a:rPr lang="en-US" dirty="0"/>
              <a:t>Ideally calculate a cardiac index by FICK  (see Med Calculator)</a:t>
            </a:r>
          </a:p>
          <a:p>
            <a:pPr lvl="1"/>
            <a:r>
              <a:rPr lang="en-US" dirty="0"/>
              <a:t>Consider using inotropic agents if CI is &lt; 2.0 </a:t>
            </a:r>
          </a:p>
          <a:p>
            <a:r>
              <a:rPr lang="en-US" dirty="0"/>
              <a:t>Inotropic agents</a:t>
            </a:r>
          </a:p>
          <a:p>
            <a:pPr lvl="1"/>
            <a:r>
              <a:rPr lang="en-US" dirty="0"/>
              <a:t>Dobutamine   5mcg/kg/min usual dose, do not titrate, fast on, fast off</a:t>
            </a:r>
          </a:p>
          <a:p>
            <a:pPr lvl="1"/>
            <a:r>
              <a:rPr lang="en-US" dirty="0"/>
              <a:t>Milrinone  0.375 mcg/kg/min usual dose,  4-6 hours to see effect, slow off, can cause drop in BP so be ready for </a:t>
            </a:r>
            <a:r>
              <a:rPr lang="en-US" dirty="0" err="1"/>
              <a:t>levophed</a:t>
            </a:r>
            <a:r>
              <a:rPr lang="en-US" dirty="0"/>
              <a:t> or vasopressin in some cases</a:t>
            </a:r>
          </a:p>
          <a:p>
            <a:pPr lvl="1"/>
            <a:r>
              <a:rPr lang="en-US" dirty="0"/>
              <a:t>Long term (months) inotropic agents are not safe (i.e. patient don’t go home on these)</a:t>
            </a:r>
          </a:p>
          <a:p>
            <a:pPr lvl="1"/>
            <a:r>
              <a:rPr lang="en-US" dirty="0"/>
              <a:t>Both can cause arrhythmias</a:t>
            </a:r>
          </a:p>
        </p:txBody>
      </p:sp>
    </p:spTree>
    <p:extLst>
      <p:ext uri="{BB962C8B-B14F-4D97-AF65-F5344CB8AC3E}">
        <p14:creationId xmlns:p14="http://schemas.microsoft.com/office/powerpoint/2010/main" val="1219459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6ABDB4-DD72-FC79-D3B0-9A888A4CB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HELP </a:t>
            </a:r>
            <a:r>
              <a:rPr lang="en-US" dirty="0" err="1"/>
              <a:t>Afib</a:t>
            </a:r>
            <a:r>
              <a:rPr lang="en-US" dirty="0"/>
              <a:t>, </a:t>
            </a:r>
            <a:r>
              <a:rPr lang="en-US" dirty="0" err="1"/>
              <a:t>Vtach</a:t>
            </a:r>
            <a:r>
              <a:rPr lang="en-US" dirty="0"/>
              <a:t>, Tachycardia 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7D73A-BD57-EEA6-80E6-55D6C96DA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r>
              <a:rPr lang="en-US" sz="2000" dirty="0"/>
              <a:t>Remember:  Don’t Panic </a:t>
            </a:r>
          </a:p>
          <a:p>
            <a:r>
              <a:rPr lang="en-US" sz="2000" dirty="0" err="1"/>
              <a:t>Afib</a:t>
            </a:r>
            <a:r>
              <a:rPr lang="en-US" sz="2000" dirty="0"/>
              <a:t>, Some </a:t>
            </a:r>
            <a:r>
              <a:rPr lang="en-US" sz="2000" dirty="0" err="1"/>
              <a:t>vtach</a:t>
            </a:r>
            <a:r>
              <a:rPr lang="en-US" sz="2000" dirty="0"/>
              <a:t>, and tachycardia is expected in sick HF patients ! </a:t>
            </a:r>
          </a:p>
          <a:p>
            <a:r>
              <a:rPr lang="en-US" sz="2000" dirty="0"/>
              <a:t>DO NOT USE multiple doses of betablockers to try to control – will cause to go into worse cardiogenic shock</a:t>
            </a:r>
          </a:p>
          <a:p>
            <a:r>
              <a:rPr lang="en-US" sz="2000" dirty="0"/>
              <a:t>DO NOT USE diltiazem </a:t>
            </a:r>
            <a:r>
              <a:rPr lang="en-US" sz="2000" dirty="0" err="1"/>
              <a:t>gtt</a:t>
            </a:r>
            <a:r>
              <a:rPr lang="en-US" sz="2000" dirty="0"/>
              <a:t> !   Causes cardiogenic shock</a:t>
            </a:r>
          </a:p>
          <a:p>
            <a:r>
              <a:rPr lang="en-US" sz="2000" dirty="0"/>
              <a:t>Instead put on </a:t>
            </a:r>
            <a:r>
              <a:rPr lang="en-US" sz="2000" dirty="0" err="1"/>
              <a:t>amio</a:t>
            </a:r>
            <a:r>
              <a:rPr lang="en-US" sz="2000" dirty="0"/>
              <a:t> </a:t>
            </a:r>
            <a:r>
              <a:rPr lang="en-US" sz="2000" dirty="0" err="1"/>
              <a:t>gtt</a:t>
            </a:r>
            <a:r>
              <a:rPr lang="en-US" sz="2000" dirty="0"/>
              <a:t> at 1mg/</a:t>
            </a:r>
            <a:r>
              <a:rPr lang="en-US" sz="2000" dirty="0" err="1"/>
              <a:t>hr</a:t>
            </a:r>
            <a:r>
              <a:rPr lang="en-US" sz="2000" dirty="0"/>
              <a:t> until further notice, no titration </a:t>
            </a:r>
          </a:p>
          <a:p>
            <a:r>
              <a:rPr lang="en-US" sz="2000" dirty="0"/>
              <a:t>Consider anticoagulation if </a:t>
            </a:r>
            <a:r>
              <a:rPr lang="en-US" sz="2000" dirty="0" err="1"/>
              <a:t>afib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8537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ounded Rectangle 14">
            <a:extLst>
              <a:ext uri="{FF2B5EF4-FFF2-40B4-BE49-F238E27FC236}">
                <a16:creationId xmlns:a16="http://schemas.microsoft.com/office/drawing/2014/main" id="{934B872D-6FE9-472A-9E92-342E41DA7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8DEBA6-2ED2-4FED-8AAB-2F855348D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162F0F-A9B7-409A-AD12-ADD441861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r="55278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66470D-6393-8918-F7C9-A146E8FD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804334"/>
            <a:ext cx="3471333" cy="52493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Wachter’s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FBF37-8F3E-A2BD-F4B3-660E1A506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722" y="804334"/>
            <a:ext cx="6271477" cy="5249333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 won’t wean dobutamine until the patient is dry, when I am ready, I go slow – decrease by 1mcg/kg/min per day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Same with milrinone</a:t>
            </a:r>
          </a:p>
          <a:p>
            <a:r>
              <a:rPr lang="en-US" dirty="0">
                <a:solidFill>
                  <a:schemeClr val="tx2"/>
                </a:solidFill>
              </a:rPr>
              <a:t>Keep K and Mag always in range</a:t>
            </a:r>
          </a:p>
          <a:p>
            <a:r>
              <a:rPr lang="en-US" dirty="0">
                <a:solidFill>
                  <a:schemeClr val="tx2"/>
                </a:solidFill>
              </a:rPr>
              <a:t>I don’t worry about the Cr initially, it should get better (if not, well then there are nephrologists that can dialyze!)</a:t>
            </a:r>
          </a:p>
          <a:p>
            <a:r>
              <a:rPr lang="en-US" dirty="0">
                <a:solidFill>
                  <a:schemeClr val="tx2"/>
                </a:solidFill>
              </a:rPr>
              <a:t>Don’t use betablocker with dobutamine (</a:t>
            </a:r>
            <a:r>
              <a:rPr lang="en-US" dirty="0" err="1">
                <a:solidFill>
                  <a:schemeClr val="tx2"/>
                </a:solidFill>
              </a:rPr>
              <a:t>bc</a:t>
            </a:r>
            <a:r>
              <a:rPr lang="en-US" dirty="0">
                <a:solidFill>
                  <a:schemeClr val="tx2"/>
                </a:solidFill>
              </a:rPr>
              <a:t> dobutamine is a beta agonist)</a:t>
            </a:r>
          </a:p>
          <a:p>
            <a:r>
              <a:rPr lang="en-US" dirty="0">
                <a:solidFill>
                  <a:schemeClr val="tx2"/>
                </a:solidFill>
              </a:rPr>
              <a:t>Start valsartan if able</a:t>
            </a:r>
          </a:p>
          <a:p>
            <a:r>
              <a:rPr lang="en-US" dirty="0">
                <a:solidFill>
                  <a:schemeClr val="tx2"/>
                </a:solidFill>
              </a:rPr>
              <a:t>Consider </a:t>
            </a:r>
            <a:r>
              <a:rPr lang="en-US" dirty="0" err="1">
                <a:solidFill>
                  <a:schemeClr val="tx2"/>
                </a:solidFill>
              </a:rPr>
              <a:t>farxiga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45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 design</Template>
  <TotalTime>626</TotalTime>
  <Words>507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Vapor Trail</vt:lpstr>
      <vt:lpstr>A Clinical Inspection of Heart Failure</vt:lpstr>
      <vt:lpstr>PowerPoint Presentation</vt:lpstr>
      <vt:lpstr>Recognizing the Sick hf patient</vt:lpstr>
      <vt:lpstr>PowerPoint Presentation</vt:lpstr>
      <vt:lpstr>True love ! </vt:lpstr>
      <vt:lpstr>First thing, depuff</vt:lpstr>
      <vt:lpstr>Second, don’t panic </vt:lpstr>
      <vt:lpstr>HELP Afib, Vtach, Tachycardia !</vt:lpstr>
      <vt:lpstr>Wachter’s tricks</vt:lpstr>
      <vt:lpstr>Not every one can get advanced therapies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Clinical Inspection of Heart Failure</dc:title>
  <dc:creator>blake wachter</dc:creator>
  <cp:lastModifiedBy>blake wachter</cp:lastModifiedBy>
  <cp:revision>1</cp:revision>
  <dcterms:created xsi:type="dcterms:W3CDTF">2023-08-24T02:59:10Z</dcterms:created>
  <dcterms:modified xsi:type="dcterms:W3CDTF">2023-08-24T13:25:17Z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